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elios Bold" charset="1" panose="020B0704020202020204"/>
      <p:regular r:id="rId16"/>
    </p:embeddedFont>
    <p:embeddedFont>
      <p:font typeface="Helios" charset="1" panose="020B0504020202020204"/>
      <p:regular r:id="rId17"/>
    </p:embeddedFont>
    <p:embeddedFont>
      <p:font typeface="Helios Bold Italics" charset="1" panose="020B0703020202090204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7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6708426" y="1007040"/>
            <a:ext cx="11641929" cy="11641929"/>
          </a:xfrm>
          <a:custGeom>
            <a:avLst/>
            <a:gdLst/>
            <a:ahLst/>
            <a:cxnLst/>
            <a:rect r="r" b="b" t="t" l="l"/>
            <a:pathLst>
              <a:path h="11641929" w="11641929">
                <a:moveTo>
                  <a:pt x="0" y="0"/>
                </a:moveTo>
                <a:lnTo>
                  <a:pt x="11641929" y="0"/>
                </a:lnTo>
                <a:lnTo>
                  <a:pt x="11641929" y="11641929"/>
                </a:lnTo>
                <a:lnTo>
                  <a:pt x="0" y="1164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700000">
            <a:off x="-6377009" y="1338457"/>
            <a:ext cx="10863149" cy="10863149"/>
            <a:chOff x="0" y="0"/>
            <a:chExt cx="2041549" cy="2041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1549" cy="2041549"/>
            </a:xfrm>
            <a:custGeom>
              <a:avLst/>
              <a:gdLst/>
              <a:ahLst/>
              <a:cxnLst/>
              <a:rect r="r" b="b" t="t" l="l"/>
              <a:pathLst>
                <a:path h="2041549" w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8100000">
            <a:off x="5777215" y="8325796"/>
            <a:ext cx="5636927" cy="605970"/>
          </a:xfrm>
          <a:custGeom>
            <a:avLst/>
            <a:gdLst/>
            <a:ahLst/>
            <a:cxnLst/>
            <a:rect r="r" b="b" t="t" l="l"/>
            <a:pathLst>
              <a:path h="605970" w="5636927">
                <a:moveTo>
                  <a:pt x="0" y="0"/>
                </a:moveTo>
                <a:lnTo>
                  <a:pt x="5636927" y="0"/>
                </a:lnTo>
                <a:lnTo>
                  <a:pt x="5636927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2700000">
            <a:off x="7495978" y="7887028"/>
            <a:ext cx="5776308" cy="3366163"/>
            <a:chOff x="0" y="0"/>
            <a:chExt cx="1721191" cy="10030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21191" cy="1003030"/>
            </a:xfrm>
            <a:custGeom>
              <a:avLst/>
              <a:gdLst/>
              <a:ahLst/>
              <a:cxnLst/>
              <a:rect r="r" b="b" t="t" l="l"/>
              <a:pathLst>
                <a:path h="1003030" w="1721191">
                  <a:moveTo>
                    <a:pt x="0" y="0"/>
                  </a:moveTo>
                  <a:lnTo>
                    <a:pt x="1721191" y="0"/>
                  </a:lnTo>
                  <a:lnTo>
                    <a:pt x="1721191" y="1003030"/>
                  </a:lnTo>
                  <a:lnTo>
                    <a:pt x="0" y="1003030"/>
                  </a:lnTo>
                  <a:close/>
                </a:path>
              </a:pathLst>
            </a:custGeom>
            <a:solidFill>
              <a:srgbClr val="0F498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21191" cy="1041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700000">
            <a:off x="3826817" y="519180"/>
            <a:ext cx="5636927" cy="605970"/>
          </a:xfrm>
          <a:custGeom>
            <a:avLst/>
            <a:gdLst/>
            <a:ahLst/>
            <a:cxnLst/>
            <a:rect r="r" b="b" t="t" l="l"/>
            <a:pathLst>
              <a:path h="605970" w="5636927">
                <a:moveTo>
                  <a:pt x="0" y="0"/>
                </a:moveTo>
                <a:lnTo>
                  <a:pt x="5636927" y="0"/>
                </a:lnTo>
                <a:lnTo>
                  <a:pt x="5636927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8100000">
            <a:off x="6265606" y="-778255"/>
            <a:ext cx="4275519" cy="2511321"/>
            <a:chOff x="0" y="0"/>
            <a:chExt cx="1273995" cy="7483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3995" cy="748309"/>
            </a:xfrm>
            <a:custGeom>
              <a:avLst/>
              <a:gdLst/>
              <a:ahLst/>
              <a:cxnLst/>
              <a:rect r="r" b="b" t="t" l="l"/>
              <a:pathLst>
                <a:path h="748309" w="1273995">
                  <a:moveTo>
                    <a:pt x="0" y="0"/>
                  </a:moveTo>
                  <a:lnTo>
                    <a:pt x="1273995" y="0"/>
                  </a:lnTo>
                  <a:lnTo>
                    <a:pt x="1273995" y="748309"/>
                  </a:lnTo>
                  <a:lnTo>
                    <a:pt x="0" y="748309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73995" cy="78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2700000">
            <a:off x="9562903" y="-1975037"/>
            <a:ext cx="11641929" cy="11641929"/>
          </a:xfrm>
          <a:custGeom>
            <a:avLst/>
            <a:gdLst/>
            <a:ahLst/>
            <a:cxnLst/>
            <a:rect r="r" b="b" t="t" l="l"/>
            <a:pathLst>
              <a:path h="11641929" w="11641929">
                <a:moveTo>
                  <a:pt x="0" y="0"/>
                </a:moveTo>
                <a:lnTo>
                  <a:pt x="11641929" y="0"/>
                </a:lnTo>
                <a:lnTo>
                  <a:pt x="11641929" y="11641930"/>
                </a:lnTo>
                <a:lnTo>
                  <a:pt x="0" y="1164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2700000">
            <a:off x="9894321" y="-1643619"/>
            <a:ext cx="10863149" cy="10863149"/>
            <a:chOff x="0" y="0"/>
            <a:chExt cx="2041549" cy="20415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549" cy="2041549"/>
            </a:xfrm>
            <a:custGeom>
              <a:avLst/>
              <a:gdLst/>
              <a:ahLst/>
              <a:cxnLst/>
              <a:rect r="r" b="b" t="t" l="l"/>
              <a:pathLst>
                <a:path h="2041549" w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82226" y="-2855713"/>
            <a:ext cx="13403282" cy="13403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4834" y="14834"/>
              <a:ext cx="783132" cy="783132"/>
            </a:xfrm>
            <a:custGeom>
              <a:avLst/>
              <a:gdLst/>
              <a:ahLst/>
              <a:cxnLst/>
              <a:rect r="r" b="b" t="t" l="l"/>
              <a:pathLst>
                <a:path h="783132" w="783132">
                  <a:moveTo>
                    <a:pt x="416889" y="10489"/>
                  </a:moveTo>
                  <a:lnTo>
                    <a:pt x="772643" y="366243"/>
                  </a:lnTo>
                  <a:cubicBezTo>
                    <a:pt x="779359" y="372959"/>
                    <a:pt x="783132" y="382068"/>
                    <a:pt x="783132" y="391566"/>
                  </a:cubicBezTo>
                  <a:cubicBezTo>
                    <a:pt x="783132" y="401064"/>
                    <a:pt x="779359" y="410173"/>
                    <a:pt x="772643" y="416889"/>
                  </a:cubicBezTo>
                  <a:lnTo>
                    <a:pt x="416889" y="772643"/>
                  </a:lnTo>
                  <a:cubicBezTo>
                    <a:pt x="410173" y="779359"/>
                    <a:pt x="401064" y="783132"/>
                    <a:pt x="391566" y="783132"/>
                  </a:cubicBezTo>
                  <a:cubicBezTo>
                    <a:pt x="382068" y="783132"/>
                    <a:pt x="372959" y="779359"/>
                    <a:pt x="366243" y="772643"/>
                  </a:cubicBezTo>
                  <a:lnTo>
                    <a:pt x="10489" y="416889"/>
                  </a:lnTo>
                  <a:cubicBezTo>
                    <a:pt x="3773" y="410173"/>
                    <a:pt x="0" y="401064"/>
                    <a:pt x="0" y="391566"/>
                  </a:cubicBezTo>
                  <a:cubicBezTo>
                    <a:pt x="0" y="382068"/>
                    <a:pt x="3773" y="372959"/>
                    <a:pt x="10489" y="366243"/>
                  </a:cubicBezTo>
                  <a:lnTo>
                    <a:pt x="366243" y="10489"/>
                  </a:lnTo>
                  <a:cubicBezTo>
                    <a:pt x="372959" y="3773"/>
                    <a:pt x="382068" y="0"/>
                    <a:pt x="391566" y="0"/>
                  </a:cubicBezTo>
                  <a:cubicBezTo>
                    <a:pt x="401064" y="0"/>
                    <a:pt x="410173" y="3773"/>
                    <a:pt x="416889" y="10489"/>
                  </a:cubicBezTo>
                  <a:close/>
                </a:path>
              </a:pathLst>
            </a:custGeom>
            <a:blipFill>
              <a:blip r:embed="rId4"/>
              <a:stretch>
                <a:fillRect l="-51554" t="-19731" r="-30998" b="-1894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8100000">
            <a:off x="7965362" y="10637768"/>
            <a:ext cx="5636927" cy="605970"/>
          </a:xfrm>
          <a:custGeom>
            <a:avLst/>
            <a:gdLst/>
            <a:ahLst/>
            <a:cxnLst/>
            <a:rect r="r" b="b" t="t" l="l"/>
            <a:pathLst>
              <a:path h="605970" w="5636927">
                <a:moveTo>
                  <a:pt x="0" y="0"/>
                </a:moveTo>
                <a:lnTo>
                  <a:pt x="5636927" y="0"/>
                </a:lnTo>
                <a:lnTo>
                  <a:pt x="5636927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-2700000">
            <a:off x="10719628" y="6615897"/>
            <a:ext cx="10211745" cy="2440924"/>
            <a:chOff x="0" y="0"/>
            <a:chExt cx="3042837" cy="7273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42837" cy="727333"/>
            </a:xfrm>
            <a:custGeom>
              <a:avLst/>
              <a:gdLst/>
              <a:ahLst/>
              <a:cxnLst/>
              <a:rect r="r" b="b" t="t" l="l"/>
              <a:pathLst>
                <a:path h="727333" w="3042837">
                  <a:moveTo>
                    <a:pt x="0" y="0"/>
                  </a:moveTo>
                  <a:lnTo>
                    <a:pt x="3042837" y="0"/>
                  </a:lnTo>
                  <a:lnTo>
                    <a:pt x="3042837" y="727333"/>
                  </a:lnTo>
                  <a:lnTo>
                    <a:pt x="0" y="72733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042837" cy="765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8100000">
            <a:off x="13721104" y="8138017"/>
            <a:ext cx="5636927" cy="605970"/>
          </a:xfrm>
          <a:custGeom>
            <a:avLst/>
            <a:gdLst/>
            <a:ahLst/>
            <a:cxnLst/>
            <a:rect r="r" b="b" t="t" l="l"/>
            <a:pathLst>
              <a:path h="605970" w="5636927">
                <a:moveTo>
                  <a:pt x="0" y="0"/>
                </a:moveTo>
                <a:lnTo>
                  <a:pt x="5636926" y="0"/>
                </a:lnTo>
                <a:lnTo>
                  <a:pt x="5636926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-2700000">
            <a:off x="14773604" y="8138004"/>
            <a:ext cx="5641848" cy="2550578"/>
            <a:chOff x="0" y="0"/>
            <a:chExt cx="1681125" cy="76000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81125" cy="760006"/>
            </a:xfrm>
            <a:custGeom>
              <a:avLst/>
              <a:gdLst/>
              <a:ahLst/>
              <a:cxnLst/>
              <a:rect r="r" b="b" t="t" l="l"/>
              <a:pathLst>
                <a:path h="760006" w="1681125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681125" cy="798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0800000">
            <a:off x="1028700" y="6634124"/>
            <a:ext cx="934250" cy="106173"/>
            <a:chOff x="0" y="0"/>
            <a:chExt cx="278383" cy="316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78383" cy="31637"/>
            </a:xfrm>
            <a:custGeom>
              <a:avLst/>
              <a:gdLst/>
              <a:ahLst/>
              <a:cxnLst/>
              <a:rect r="r" b="b" t="t" l="l"/>
              <a:pathLst>
                <a:path h="31637" w="278383">
                  <a:moveTo>
                    <a:pt x="15818" y="0"/>
                  </a:moveTo>
                  <a:lnTo>
                    <a:pt x="262564" y="0"/>
                  </a:lnTo>
                  <a:cubicBezTo>
                    <a:pt x="266759" y="0"/>
                    <a:pt x="270783" y="1667"/>
                    <a:pt x="273749" y="4633"/>
                  </a:cubicBezTo>
                  <a:cubicBezTo>
                    <a:pt x="276716" y="7600"/>
                    <a:pt x="278383" y="11623"/>
                    <a:pt x="278383" y="15818"/>
                  </a:cubicBezTo>
                  <a:lnTo>
                    <a:pt x="278383" y="15818"/>
                  </a:lnTo>
                  <a:cubicBezTo>
                    <a:pt x="278383" y="24555"/>
                    <a:pt x="271300" y="31637"/>
                    <a:pt x="262564" y="31637"/>
                  </a:cubicBezTo>
                  <a:lnTo>
                    <a:pt x="15818" y="31637"/>
                  </a:lnTo>
                  <a:cubicBezTo>
                    <a:pt x="11623" y="31637"/>
                    <a:pt x="7600" y="29970"/>
                    <a:pt x="4633" y="27004"/>
                  </a:cubicBezTo>
                  <a:cubicBezTo>
                    <a:pt x="1667" y="24037"/>
                    <a:pt x="0" y="20014"/>
                    <a:pt x="0" y="15818"/>
                  </a:cubicBezTo>
                  <a:lnTo>
                    <a:pt x="0" y="15818"/>
                  </a:lnTo>
                  <a:cubicBezTo>
                    <a:pt x="0" y="11623"/>
                    <a:pt x="1667" y="7600"/>
                    <a:pt x="4633" y="4633"/>
                  </a:cubicBezTo>
                  <a:cubicBezTo>
                    <a:pt x="7600" y="1667"/>
                    <a:pt x="11623" y="0"/>
                    <a:pt x="15818" y="0"/>
                  </a:cubicBez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278383" cy="69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10800000">
            <a:off x="2058200" y="6634124"/>
            <a:ext cx="312889" cy="106173"/>
            <a:chOff x="0" y="0"/>
            <a:chExt cx="93233" cy="3163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3233" cy="31637"/>
            </a:xfrm>
            <a:custGeom>
              <a:avLst/>
              <a:gdLst/>
              <a:ahLst/>
              <a:cxnLst/>
              <a:rect r="r" b="b" t="t" l="l"/>
              <a:pathLst>
                <a:path h="31637" w="93233">
                  <a:moveTo>
                    <a:pt x="15818" y="0"/>
                  </a:moveTo>
                  <a:lnTo>
                    <a:pt x="77415" y="0"/>
                  </a:lnTo>
                  <a:cubicBezTo>
                    <a:pt x="86151" y="0"/>
                    <a:pt x="93233" y="7082"/>
                    <a:pt x="93233" y="15818"/>
                  </a:cubicBezTo>
                  <a:lnTo>
                    <a:pt x="93233" y="15818"/>
                  </a:lnTo>
                  <a:cubicBezTo>
                    <a:pt x="93233" y="20014"/>
                    <a:pt x="91566" y="24037"/>
                    <a:pt x="88600" y="27004"/>
                  </a:cubicBezTo>
                  <a:cubicBezTo>
                    <a:pt x="85633" y="29970"/>
                    <a:pt x="81610" y="31637"/>
                    <a:pt x="77415" y="31637"/>
                  </a:cubicBezTo>
                  <a:lnTo>
                    <a:pt x="15818" y="31637"/>
                  </a:lnTo>
                  <a:cubicBezTo>
                    <a:pt x="11623" y="31637"/>
                    <a:pt x="7600" y="29970"/>
                    <a:pt x="4633" y="27004"/>
                  </a:cubicBezTo>
                  <a:cubicBezTo>
                    <a:pt x="1667" y="24037"/>
                    <a:pt x="0" y="20014"/>
                    <a:pt x="0" y="15818"/>
                  </a:cubicBezTo>
                  <a:lnTo>
                    <a:pt x="0" y="15818"/>
                  </a:lnTo>
                  <a:cubicBezTo>
                    <a:pt x="0" y="11623"/>
                    <a:pt x="1667" y="7600"/>
                    <a:pt x="4633" y="4633"/>
                  </a:cubicBezTo>
                  <a:cubicBezTo>
                    <a:pt x="7600" y="1667"/>
                    <a:pt x="11623" y="0"/>
                    <a:pt x="15818" y="0"/>
                  </a:cubicBezTo>
                  <a:close/>
                </a:path>
              </a:pathLst>
            </a:custGeom>
            <a:solidFill>
              <a:srgbClr val="292A2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93233" cy="69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0" y="2853867"/>
            <a:ext cx="9336449" cy="99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b="true" sz="6822">
                <a:solidFill>
                  <a:srgbClr val="16599D"/>
                </a:solidFill>
                <a:latin typeface="Helios Bold"/>
                <a:ea typeface="Helios Bold"/>
                <a:cs typeface="Helios Bold"/>
                <a:sym typeface="Helios Bold"/>
              </a:rPr>
              <a:t> CORAZÓN SEGURO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773114" y="3769728"/>
            <a:ext cx="8115300" cy="6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92A2B"/>
                </a:solidFill>
                <a:latin typeface="Helios"/>
                <a:ea typeface="Helios"/>
                <a:cs typeface="Helios"/>
                <a:sym typeface="Helios"/>
              </a:rPr>
              <a:t>PROYECTO APT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54192" y="7011651"/>
            <a:ext cx="5383213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Integrantes: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Adonis Núñez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José Ignacio Vergara Avendaño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Juan Alberto Medina Pérez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Ítalo Carvajal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717821" y="4426680"/>
            <a:ext cx="586114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Carrera: Ingeniería en Informática – Sede San Joaquín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9824487" y="2845723"/>
            <a:ext cx="11641929" cy="11641929"/>
          </a:xfrm>
          <a:custGeom>
            <a:avLst/>
            <a:gdLst/>
            <a:ahLst/>
            <a:cxnLst/>
            <a:rect r="r" b="b" t="t" l="l"/>
            <a:pathLst>
              <a:path h="11641929" w="11641929">
                <a:moveTo>
                  <a:pt x="0" y="0"/>
                </a:moveTo>
                <a:lnTo>
                  <a:pt x="11641929" y="0"/>
                </a:lnTo>
                <a:lnTo>
                  <a:pt x="11641929" y="11641929"/>
                </a:lnTo>
                <a:lnTo>
                  <a:pt x="0" y="1164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700000">
            <a:off x="10155905" y="3177140"/>
            <a:ext cx="10863149" cy="10863149"/>
            <a:chOff x="0" y="0"/>
            <a:chExt cx="2041549" cy="2041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1549" cy="2041549"/>
            </a:xfrm>
            <a:custGeom>
              <a:avLst/>
              <a:gdLst/>
              <a:ahLst/>
              <a:cxnLst/>
              <a:rect r="r" b="b" t="t" l="l"/>
              <a:pathLst>
                <a:path h="2041549" w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700000">
            <a:off x="-4317047" y="-3837181"/>
            <a:ext cx="11641929" cy="11641929"/>
          </a:xfrm>
          <a:custGeom>
            <a:avLst/>
            <a:gdLst/>
            <a:ahLst/>
            <a:cxnLst/>
            <a:rect r="r" b="b" t="t" l="l"/>
            <a:pathLst>
              <a:path h="11641929" w="11641929">
                <a:moveTo>
                  <a:pt x="0" y="0"/>
                </a:moveTo>
                <a:lnTo>
                  <a:pt x="11641929" y="0"/>
                </a:lnTo>
                <a:lnTo>
                  <a:pt x="11641929" y="11641929"/>
                </a:lnTo>
                <a:lnTo>
                  <a:pt x="0" y="1164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2700000">
            <a:off x="-3985629" y="-3505764"/>
            <a:ext cx="10863149" cy="10863149"/>
            <a:chOff x="0" y="0"/>
            <a:chExt cx="2041549" cy="20415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1549" cy="2041549"/>
            </a:xfrm>
            <a:custGeom>
              <a:avLst/>
              <a:gdLst/>
              <a:ahLst/>
              <a:cxnLst/>
              <a:rect r="r" b="b" t="t" l="l"/>
              <a:pathLst>
                <a:path h="2041549" w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102612"/>
            <a:ext cx="5713752" cy="65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b="true" sz="3999">
                <a:solidFill>
                  <a:srgbClr val="16599D"/>
                </a:solidFill>
                <a:latin typeface="Helios Bold"/>
                <a:ea typeface="Helios Bold"/>
                <a:cs typeface="Helios Bold"/>
                <a:sym typeface="Helios Bold"/>
              </a:rPr>
              <a:t>BIBLIOGRAFIA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760421" y="1028700"/>
            <a:ext cx="7498879" cy="3985476"/>
            <a:chOff x="0" y="0"/>
            <a:chExt cx="9998506" cy="531396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0" t="2757" r="0" b="2757"/>
            <a:stretch>
              <a:fillRect/>
            </a:stretch>
          </p:blipFill>
          <p:spPr>
            <a:xfrm flipH="false" flipV="false">
              <a:off x="0" y="0"/>
              <a:ext cx="9998506" cy="5313968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9760421" y="5272824"/>
            <a:ext cx="7498879" cy="3985476"/>
            <a:chOff x="0" y="0"/>
            <a:chExt cx="9998506" cy="5313968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2961" t="0" r="2961" b="0"/>
            <a:stretch>
              <a:fillRect/>
            </a:stretch>
          </p:blipFill>
          <p:spPr>
            <a:xfrm flipH="false" flipV="false">
              <a:off x="0" y="0"/>
              <a:ext cx="9998506" cy="5313968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392171" y="2602692"/>
            <a:ext cx="667647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6599D"/>
                </a:solidFill>
                <a:latin typeface="Open Sans"/>
                <a:ea typeface="Open Sans"/>
                <a:cs typeface="Open Sans"/>
                <a:sym typeface="Open Sans"/>
              </a:rPr>
              <a:t>https://www.who.int/es/news-room/fact-sheets/detail/cardiovascular-diseases-(cvds)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2502" y="4759633"/>
            <a:ext cx="636614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6599D"/>
                </a:solidFill>
                <a:latin typeface="Open Sans"/>
                <a:ea typeface="Open Sans"/>
                <a:cs typeface="Open Sans"/>
                <a:sym typeface="Open Sans"/>
              </a:rPr>
              <a:t>https://www.funerariahogardecristo.com/blog/principales-causas-de-muerte-en-chile/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7001768" y="1126950"/>
            <a:ext cx="5636927" cy="605970"/>
          </a:xfrm>
          <a:custGeom>
            <a:avLst/>
            <a:gdLst/>
            <a:ahLst/>
            <a:cxnLst/>
            <a:rect r="r" b="b" t="t" l="l"/>
            <a:pathLst>
              <a:path h="605970" w="5636927">
                <a:moveTo>
                  <a:pt x="0" y="0"/>
                </a:moveTo>
                <a:lnTo>
                  <a:pt x="5636927" y="0"/>
                </a:lnTo>
                <a:lnTo>
                  <a:pt x="5636927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8100000">
            <a:off x="8515005" y="-553860"/>
            <a:ext cx="5359870" cy="2511321"/>
            <a:chOff x="0" y="0"/>
            <a:chExt cx="1597103" cy="7483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7103" cy="748309"/>
            </a:xfrm>
            <a:custGeom>
              <a:avLst/>
              <a:gdLst/>
              <a:ahLst/>
              <a:cxnLst/>
              <a:rect r="r" b="b" t="t" l="l"/>
              <a:pathLst>
                <a:path h="748309" w="1597103">
                  <a:moveTo>
                    <a:pt x="0" y="0"/>
                  </a:moveTo>
                  <a:lnTo>
                    <a:pt x="1597103" y="0"/>
                  </a:lnTo>
                  <a:lnTo>
                    <a:pt x="1597103" y="748309"/>
                  </a:lnTo>
                  <a:lnTo>
                    <a:pt x="0" y="748309"/>
                  </a:lnTo>
                  <a:close/>
                </a:path>
              </a:pathLst>
            </a:custGeom>
            <a:solidFill>
              <a:srgbClr val="0F49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97103" cy="78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700000">
            <a:off x="9928259" y="810181"/>
            <a:ext cx="5636927" cy="605970"/>
          </a:xfrm>
          <a:custGeom>
            <a:avLst/>
            <a:gdLst/>
            <a:ahLst/>
            <a:cxnLst/>
            <a:rect r="r" b="b" t="t" l="l"/>
            <a:pathLst>
              <a:path h="605970" w="5636927">
                <a:moveTo>
                  <a:pt x="0" y="0"/>
                </a:moveTo>
                <a:lnTo>
                  <a:pt x="5636926" y="0"/>
                </a:lnTo>
                <a:lnTo>
                  <a:pt x="5636926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-4317047" y="-3837181"/>
            <a:ext cx="11641929" cy="11641929"/>
          </a:xfrm>
          <a:custGeom>
            <a:avLst/>
            <a:gdLst/>
            <a:ahLst/>
            <a:cxnLst/>
            <a:rect r="r" b="b" t="t" l="l"/>
            <a:pathLst>
              <a:path h="11641929" w="11641929">
                <a:moveTo>
                  <a:pt x="0" y="0"/>
                </a:moveTo>
                <a:lnTo>
                  <a:pt x="11641929" y="0"/>
                </a:lnTo>
                <a:lnTo>
                  <a:pt x="11641929" y="11641929"/>
                </a:lnTo>
                <a:lnTo>
                  <a:pt x="0" y="11641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2700000">
            <a:off x="-3985629" y="-3505764"/>
            <a:ext cx="10863149" cy="10863149"/>
            <a:chOff x="0" y="0"/>
            <a:chExt cx="2041549" cy="20415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1549" cy="2041549"/>
            </a:xfrm>
            <a:custGeom>
              <a:avLst/>
              <a:gdLst/>
              <a:ahLst/>
              <a:cxnLst/>
              <a:rect r="r" b="b" t="t" l="l"/>
              <a:pathLst>
                <a:path h="2041549" w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62650" y="6421392"/>
            <a:ext cx="2138429" cy="2713734"/>
            <a:chOff x="0" y="0"/>
            <a:chExt cx="563208" cy="7147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3208" cy="714728"/>
            </a:xfrm>
            <a:custGeom>
              <a:avLst/>
              <a:gdLst/>
              <a:ahLst/>
              <a:cxnLst/>
              <a:rect r="r" b="b" t="t" l="l"/>
              <a:pathLst>
                <a:path h="714728" w="563208">
                  <a:moveTo>
                    <a:pt x="0" y="0"/>
                  </a:moveTo>
                  <a:lnTo>
                    <a:pt x="563208" y="0"/>
                  </a:lnTo>
                  <a:lnTo>
                    <a:pt x="563208" y="714728"/>
                  </a:lnTo>
                  <a:lnTo>
                    <a:pt x="0" y="714728"/>
                  </a:lnTo>
                  <a:close/>
                </a:path>
              </a:pathLst>
            </a:custGeom>
            <a:solidFill>
              <a:srgbClr val="F7FB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63208" cy="7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2700000">
            <a:off x="9638199" y="2146647"/>
            <a:ext cx="10898709" cy="10898709"/>
          </a:xfrm>
          <a:custGeom>
            <a:avLst/>
            <a:gdLst/>
            <a:ahLst/>
            <a:cxnLst/>
            <a:rect r="r" b="b" t="t" l="l"/>
            <a:pathLst>
              <a:path h="10898709" w="10898709">
                <a:moveTo>
                  <a:pt x="0" y="0"/>
                </a:moveTo>
                <a:lnTo>
                  <a:pt x="10898710" y="0"/>
                </a:lnTo>
                <a:lnTo>
                  <a:pt x="10898710" y="10898710"/>
                </a:lnTo>
                <a:lnTo>
                  <a:pt x="0" y="1089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2700000">
            <a:off x="10518257" y="2377943"/>
            <a:ext cx="10169646" cy="10169646"/>
            <a:chOff x="0" y="0"/>
            <a:chExt cx="2041549" cy="20415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549" cy="2041549"/>
            </a:xfrm>
            <a:custGeom>
              <a:avLst/>
              <a:gdLst/>
              <a:ahLst/>
              <a:cxnLst/>
              <a:rect r="r" b="b" t="t" l="l"/>
              <a:pathLst>
                <a:path h="2041549" w="2041549">
                  <a:moveTo>
                    <a:pt x="76128" y="0"/>
                  </a:moveTo>
                  <a:lnTo>
                    <a:pt x="1965422" y="0"/>
                  </a:lnTo>
                  <a:cubicBezTo>
                    <a:pt x="1985612" y="0"/>
                    <a:pt x="2004975" y="8021"/>
                    <a:pt x="2019252" y="22297"/>
                  </a:cubicBezTo>
                  <a:cubicBezTo>
                    <a:pt x="2033529" y="36574"/>
                    <a:pt x="2041549" y="55937"/>
                    <a:pt x="2041549" y="76128"/>
                  </a:cubicBezTo>
                  <a:lnTo>
                    <a:pt x="2041549" y="1965422"/>
                  </a:lnTo>
                  <a:cubicBezTo>
                    <a:pt x="2041549" y="1985612"/>
                    <a:pt x="2033529" y="2004975"/>
                    <a:pt x="2019252" y="2019252"/>
                  </a:cubicBezTo>
                  <a:cubicBezTo>
                    <a:pt x="2004975" y="2033529"/>
                    <a:pt x="1985612" y="2041549"/>
                    <a:pt x="1965422" y="2041549"/>
                  </a:cubicBezTo>
                  <a:lnTo>
                    <a:pt x="76128" y="2041549"/>
                  </a:lnTo>
                  <a:cubicBezTo>
                    <a:pt x="55937" y="2041549"/>
                    <a:pt x="36574" y="2033529"/>
                    <a:pt x="22297" y="2019252"/>
                  </a:cubicBezTo>
                  <a:cubicBezTo>
                    <a:pt x="8021" y="2004975"/>
                    <a:pt x="0" y="1985612"/>
                    <a:pt x="0" y="1965422"/>
                  </a:cubicBezTo>
                  <a:lnTo>
                    <a:pt x="0" y="76128"/>
                  </a:lnTo>
                  <a:cubicBezTo>
                    <a:pt x="0" y="55937"/>
                    <a:pt x="8021" y="36574"/>
                    <a:pt x="22297" y="22297"/>
                  </a:cubicBezTo>
                  <a:cubicBezTo>
                    <a:pt x="36574" y="8021"/>
                    <a:pt x="55937" y="0"/>
                    <a:pt x="761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144000" y="1028700"/>
            <a:ext cx="12547618" cy="1254761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111" y="12111"/>
              <a:ext cx="788579" cy="788579"/>
            </a:xfrm>
            <a:custGeom>
              <a:avLst/>
              <a:gdLst/>
              <a:ahLst/>
              <a:cxnLst/>
              <a:rect r="r" b="b" t="t" l="l"/>
              <a:pathLst>
                <a:path h="788579" w="788579">
                  <a:moveTo>
                    <a:pt x="421339" y="14939"/>
                  </a:moveTo>
                  <a:lnTo>
                    <a:pt x="773639" y="367239"/>
                  </a:lnTo>
                  <a:cubicBezTo>
                    <a:pt x="788578" y="382178"/>
                    <a:pt x="788578" y="406400"/>
                    <a:pt x="773639" y="421339"/>
                  </a:cubicBezTo>
                  <a:lnTo>
                    <a:pt x="421339" y="773639"/>
                  </a:lnTo>
                  <a:cubicBezTo>
                    <a:pt x="406400" y="788578"/>
                    <a:pt x="382178" y="788578"/>
                    <a:pt x="367239" y="773639"/>
                  </a:cubicBezTo>
                  <a:lnTo>
                    <a:pt x="14939" y="421339"/>
                  </a:lnTo>
                  <a:cubicBezTo>
                    <a:pt x="0" y="406400"/>
                    <a:pt x="0" y="382178"/>
                    <a:pt x="14939" y="367239"/>
                  </a:cubicBezTo>
                  <a:lnTo>
                    <a:pt x="367239" y="14939"/>
                  </a:lnTo>
                  <a:cubicBezTo>
                    <a:pt x="382178" y="0"/>
                    <a:pt x="406400" y="0"/>
                    <a:pt x="421339" y="14939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8100000">
            <a:off x="10669360" y="993471"/>
            <a:ext cx="10132302" cy="2304198"/>
            <a:chOff x="0" y="0"/>
            <a:chExt cx="3019165" cy="6865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019165" cy="686592"/>
            </a:xfrm>
            <a:custGeom>
              <a:avLst/>
              <a:gdLst/>
              <a:ahLst/>
              <a:cxnLst/>
              <a:rect r="r" b="b" t="t" l="l"/>
              <a:pathLst>
                <a:path h="686592" w="3019165">
                  <a:moveTo>
                    <a:pt x="0" y="0"/>
                  </a:moveTo>
                  <a:lnTo>
                    <a:pt x="3019165" y="0"/>
                  </a:lnTo>
                  <a:lnTo>
                    <a:pt x="3019165" y="686592"/>
                  </a:lnTo>
                  <a:lnTo>
                    <a:pt x="0" y="686592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019165" cy="724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2700000">
            <a:off x="13557061" y="1280279"/>
            <a:ext cx="5636927" cy="605970"/>
          </a:xfrm>
          <a:custGeom>
            <a:avLst/>
            <a:gdLst/>
            <a:ahLst/>
            <a:cxnLst/>
            <a:rect r="r" b="b" t="t" l="l"/>
            <a:pathLst>
              <a:path h="605970" w="5636927">
                <a:moveTo>
                  <a:pt x="0" y="0"/>
                </a:moveTo>
                <a:lnTo>
                  <a:pt x="5636926" y="0"/>
                </a:lnTo>
                <a:lnTo>
                  <a:pt x="5636926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-8100000">
            <a:off x="15049711" y="-350832"/>
            <a:ext cx="5000402" cy="2304198"/>
            <a:chOff x="0" y="0"/>
            <a:chExt cx="1489991" cy="68659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89991" cy="686592"/>
            </a:xfrm>
            <a:custGeom>
              <a:avLst/>
              <a:gdLst/>
              <a:ahLst/>
              <a:cxnLst/>
              <a:rect r="r" b="b" t="t" l="l"/>
              <a:pathLst>
                <a:path h="686592" w="1489991">
                  <a:moveTo>
                    <a:pt x="0" y="0"/>
                  </a:moveTo>
                  <a:lnTo>
                    <a:pt x="1489991" y="0"/>
                  </a:lnTo>
                  <a:lnTo>
                    <a:pt x="1489991" y="686592"/>
                  </a:lnTo>
                  <a:lnTo>
                    <a:pt x="0" y="686592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489991" cy="724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503918" y="1543223"/>
            <a:ext cx="6615789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b="true" sz="5499">
                <a:solidFill>
                  <a:srgbClr val="16599D"/>
                </a:solidFill>
                <a:latin typeface="Helios Bold"/>
                <a:ea typeface="Helios Bold"/>
                <a:cs typeface="Helios Bold"/>
                <a:sym typeface="Helios Bold"/>
              </a:rPr>
              <a:t>CONTEXTO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5820" y="3952240"/>
            <a:ext cx="8791531" cy="428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Las enfermedades cardiovasculares son la principal causa de muerte al rededor del mundo, según la OMS, en el 2022 hubieron 19,8 Millones de fallecimientos relacionados a estas enfermedades, lo cual representa un 32% de las muerte a nivel mundial.</a:t>
            </a:r>
          </a:p>
          <a:p>
            <a:pPr algn="just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En Chile representan una de las principales causas de mortalidad.</a:t>
            </a:r>
          </a:p>
          <a:p>
            <a:pPr algn="just" marL="474983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Existe amplio acceso a internet en la Región Metropolitana, lo que facilita soluciones digitales de salud (En base a esto encontramos una forma de informar a las personas respecto a estas enfermedades y promover la salud en Chile.).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0799" y="-901102"/>
            <a:ext cx="6397241" cy="10159402"/>
            <a:chOff x="0" y="0"/>
            <a:chExt cx="8529655" cy="1354587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88" t="0" r="2788" b="0"/>
            <a:stretch>
              <a:fillRect/>
            </a:stretch>
          </p:blipFill>
          <p:spPr>
            <a:xfrm flipH="false" flipV="false">
              <a:off x="0" y="0"/>
              <a:ext cx="8529655" cy="1354587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10800000">
            <a:off x="15422480" y="1734388"/>
            <a:ext cx="1836820" cy="1843734"/>
          </a:xfrm>
          <a:custGeom>
            <a:avLst/>
            <a:gdLst/>
            <a:ahLst/>
            <a:cxnLst/>
            <a:rect r="r" b="b" t="t" l="l"/>
            <a:pathLst>
              <a:path h="1843734" w="1836820">
                <a:moveTo>
                  <a:pt x="0" y="0"/>
                </a:moveTo>
                <a:lnTo>
                  <a:pt x="1836820" y="0"/>
                </a:lnTo>
                <a:lnTo>
                  <a:pt x="1836820" y="1843734"/>
                </a:lnTo>
                <a:lnTo>
                  <a:pt x="0" y="184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15540722" y="1856087"/>
            <a:ext cx="1600337" cy="16003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5611876" y="1927241"/>
            <a:ext cx="1458028" cy="145802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5703688" y="2019053"/>
            <a:ext cx="1274405" cy="127440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00754" y="2531458"/>
            <a:ext cx="8404119" cy="3939431"/>
          </a:xfrm>
          <a:custGeom>
            <a:avLst/>
            <a:gdLst/>
            <a:ahLst/>
            <a:cxnLst/>
            <a:rect r="r" b="b" t="t" l="l"/>
            <a:pathLst>
              <a:path h="3939431" w="8404119">
                <a:moveTo>
                  <a:pt x="0" y="0"/>
                </a:moveTo>
                <a:lnTo>
                  <a:pt x="8404118" y="0"/>
                </a:lnTo>
                <a:lnTo>
                  <a:pt x="8404118" y="3939430"/>
                </a:lnTo>
                <a:lnTo>
                  <a:pt x="0" y="3939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011155" y="2329817"/>
            <a:ext cx="659470" cy="652875"/>
          </a:xfrm>
          <a:custGeom>
            <a:avLst/>
            <a:gdLst/>
            <a:ahLst/>
            <a:cxnLst/>
            <a:rect r="r" b="b" t="t" l="l"/>
            <a:pathLst>
              <a:path h="652875" w="659470">
                <a:moveTo>
                  <a:pt x="0" y="0"/>
                </a:moveTo>
                <a:lnTo>
                  <a:pt x="659470" y="0"/>
                </a:lnTo>
                <a:lnTo>
                  <a:pt x="659470" y="652876"/>
                </a:lnTo>
                <a:lnTo>
                  <a:pt x="0" y="652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478861" y="6280529"/>
            <a:ext cx="2171502" cy="2588807"/>
            <a:chOff x="0" y="0"/>
            <a:chExt cx="571918" cy="6818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1918" cy="681826"/>
            </a:xfrm>
            <a:custGeom>
              <a:avLst/>
              <a:gdLst/>
              <a:ahLst/>
              <a:cxnLst/>
              <a:rect r="r" b="b" t="t" l="l"/>
              <a:pathLst>
                <a:path h="681826" w="571918">
                  <a:moveTo>
                    <a:pt x="153305" y="0"/>
                  </a:moveTo>
                  <a:lnTo>
                    <a:pt x="418613" y="0"/>
                  </a:lnTo>
                  <a:cubicBezTo>
                    <a:pt x="459272" y="0"/>
                    <a:pt x="498266" y="16152"/>
                    <a:pt x="527016" y="44902"/>
                  </a:cubicBezTo>
                  <a:cubicBezTo>
                    <a:pt x="555766" y="73652"/>
                    <a:pt x="571918" y="112646"/>
                    <a:pt x="571918" y="153305"/>
                  </a:cubicBezTo>
                  <a:lnTo>
                    <a:pt x="571918" y="528521"/>
                  </a:lnTo>
                  <a:cubicBezTo>
                    <a:pt x="571918" y="569180"/>
                    <a:pt x="555766" y="608173"/>
                    <a:pt x="527016" y="636924"/>
                  </a:cubicBezTo>
                  <a:cubicBezTo>
                    <a:pt x="498266" y="665674"/>
                    <a:pt x="459272" y="681826"/>
                    <a:pt x="418613" y="681826"/>
                  </a:cubicBezTo>
                  <a:lnTo>
                    <a:pt x="153305" y="681826"/>
                  </a:lnTo>
                  <a:cubicBezTo>
                    <a:pt x="112646" y="681826"/>
                    <a:pt x="73652" y="665674"/>
                    <a:pt x="44902" y="636924"/>
                  </a:cubicBezTo>
                  <a:cubicBezTo>
                    <a:pt x="16152" y="608173"/>
                    <a:pt x="0" y="569180"/>
                    <a:pt x="0" y="528521"/>
                  </a:cubicBezTo>
                  <a:lnTo>
                    <a:pt x="0" y="153305"/>
                  </a:lnTo>
                  <a:cubicBezTo>
                    <a:pt x="0" y="112646"/>
                    <a:pt x="16152" y="73652"/>
                    <a:pt x="44902" y="44902"/>
                  </a:cubicBezTo>
                  <a:cubicBezTo>
                    <a:pt x="73652" y="16152"/>
                    <a:pt x="112646" y="0"/>
                    <a:pt x="153305" y="0"/>
                  </a:cubicBez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71918" cy="719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040077" y="6999311"/>
            <a:ext cx="1049071" cy="1151244"/>
          </a:xfrm>
          <a:custGeom>
            <a:avLst/>
            <a:gdLst/>
            <a:ahLst/>
            <a:cxnLst/>
            <a:rect r="r" b="b" t="t" l="l"/>
            <a:pathLst>
              <a:path h="1151244" w="1049071">
                <a:moveTo>
                  <a:pt x="0" y="0"/>
                </a:moveTo>
                <a:lnTo>
                  <a:pt x="1049071" y="0"/>
                </a:lnTo>
                <a:lnTo>
                  <a:pt x="1049071" y="1151243"/>
                </a:lnTo>
                <a:lnTo>
                  <a:pt x="0" y="1151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129134"/>
            <a:ext cx="8397288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b="true" sz="3999">
                <a:solidFill>
                  <a:srgbClr val="16599D"/>
                </a:solidFill>
                <a:latin typeface="Helios Bold"/>
                <a:ea typeface="Helios Bold"/>
                <a:cs typeface="Helios Bold"/>
                <a:sym typeface="Helios Bold"/>
              </a:rPr>
              <a:t>PROBLEMATICA ENCONTRADA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4704" y="3255358"/>
            <a:ext cx="6639817" cy="199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4" indent="-205107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Alta prevalencia de enfermedades cardiovasculares en adultos y adultos mayores (29 a 77 años).</a:t>
            </a:r>
          </a:p>
          <a:p>
            <a:pPr algn="just" marL="410214" indent="-205107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Dificultad en prevención temprana .</a:t>
            </a:r>
          </a:p>
          <a:p>
            <a:pPr algn="just" marL="410214" indent="-205107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Carencia de herramientas digitales accesibles para educación, monitoreo y predicción de riesgos.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30582" y="1028700"/>
            <a:ext cx="7028718" cy="6793295"/>
            <a:chOff x="0" y="0"/>
            <a:chExt cx="9371625" cy="905772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917" t="0" r="6786" b="0"/>
            <a:stretch>
              <a:fillRect/>
            </a:stretch>
          </p:blipFill>
          <p:spPr>
            <a:xfrm flipH="false" flipV="false">
              <a:off x="0" y="0"/>
              <a:ext cx="9371625" cy="905772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400754" y="3198670"/>
            <a:ext cx="8404119" cy="3939431"/>
          </a:xfrm>
          <a:custGeom>
            <a:avLst/>
            <a:gdLst/>
            <a:ahLst/>
            <a:cxnLst/>
            <a:rect r="r" b="b" t="t" l="l"/>
            <a:pathLst>
              <a:path h="3939431" w="8404119">
                <a:moveTo>
                  <a:pt x="0" y="0"/>
                </a:moveTo>
                <a:lnTo>
                  <a:pt x="8404118" y="0"/>
                </a:lnTo>
                <a:lnTo>
                  <a:pt x="8404118" y="3939431"/>
                </a:lnTo>
                <a:lnTo>
                  <a:pt x="0" y="3939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094281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6"/>
                </a:lnTo>
                <a:lnTo>
                  <a:pt x="0" y="334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654728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5"/>
                </a:lnTo>
                <a:lnTo>
                  <a:pt x="0" y="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215174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6"/>
                </a:lnTo>
                <a:lnTo>
                  <a:pt x="0" y="334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775621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6"/>
                </a:lnTo>
                <a:lnTo>
                  <a:pt x="0" y="334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33901" y="8519549"/>
            <a:ext cx="805027" cy="368300"/>
          </a:xfrm>
          <a:custGeom>
            <a:avLst/>
            <a:gdLst/>
            <a:ahLst/>
            <a:cxnLst/>
            <a:rect r="r" b="b" t="t" l="l"/>
            <a:pathLst>
              <a:path h="368300" w="805027">
                <a:moveTo>
                  <a:pt x="0" y="0"/>
                </a:moveTo>
                <a:lnTo>
                  <a:pt x="805027" y="0"/>
                </a:lnTo>
                <a:lnTo>
                  <a:pt x="805027" y="368300"/>
                </a:lnTo>
                <a:lnTo>
                  <a:pt x="0" y="36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129134"/>
            <a:ext cx="7414449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b="true" sz="3999">
                <a:solidFill>
                  <a:srgbClr val="16599D"/>
                </a:solidFill>
                <a:latin typeface="Helios Bold"/>
                <a:ea typeface="Helios Bold"/>
                <a:cs typeface="Helios Bold"/>
                <a:sym typeface="Helios Bold"/>
              </a:rPr>
              <a:t>OBJETIVO GENERAL Y SOLUCION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7143" y="4041498"/>
            <a:ext cx="6271340" cy="165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Crear una plataforma web para la prevención de enfermedades cardiovasculares, entregando información confiable y herramientas tecnológicas que apoyen el cuidado de la salud y la toma de decisiones de los usuarios.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5129" y="7046572"/>
            <a:ext cx="741849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Página principal con información validada por la OMS.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5129" y="7607018"/>
            <a:ext cx="741849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Dashboard interactivo con estadísticas y gráficos.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5129" y="8167465"/>
            <a:ext cx="79987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Asistente virtual (chatbot) para dudas y recomendaciones.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5129" y="8727912"/>
            <a:ext cx="84178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Sistema predictivo con machine learning para estimar riesgos.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3901" y="8519549"/>
            <a:ext cx="805027" cy="368300"/>
          </a:xfrm>
          <a:custGeom>
            <a:avLst/>
            <a:gdLst/>
            <a:ahLst/>
            <a:cxnLst/>
            <a:rect r="r" b="b" t="t" l="l"/>
            <a:pathLst>
              <a:path h="368300" w="805027">
                <a:moveTo>
                  <a:pt x="0" y="0"/>
                </a:moveTo>
                <a:lnTo>
                  <a:pt x="805027" y="0"/>
                </a:lnTo>
                <a:lnTo>
                  <a:pt x="805027" y="368300"/>
                </a:lnTo>
                <a:lnTo>
                  <a:pt x="0" y="36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29134"/>
            <a:ext cx="7414449" cy="132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b="true" sz="3999">
                <a:solidFill>
                  <a:srgbClr val="16599D"/>
                </a:solidFill>
                <a:latin typeface="Helios Bold"/>
                <a:ea typeface="Helios Bold"/>
                <a:cs typeface="Helios Bold"/>
                <a:sym typeface="Helios Bold"/>
              </a:rPr>
              <a:t> OBJETIVOS ESPECÍFICOS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4121896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5"/>
                </a:lnTo>
                <a:lnTo>
                  <a:pt x="0" y="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682342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6"/>
                </a:lnTo>
                <a:lnTo>
                  <a:pt x="0" y="334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636112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6"/>
                </a:lnTo>
                <a:lnTo>
                  <a:pt x="0" y="334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480358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5"/>
                </a:lnTo>
                <a:lnTo>
                  <a:pt x="0" y="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5129" y="4074186"/>
            <a:ext cx="854849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Diseñar e implementar página informativa con datos de la OMS.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5129" y="4634633"/>
            <a:ext cx="7418495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Desarrollar un dashboard interactivo con estadísticas relacionadas a los problemas cardiovasculares.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5129" y="5588403"/>
            <a:ext cx="7998702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Crear un asistente virtual para hacer preguntas frecuente sobre problemas cardiovasculares.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5129" y="6432648"/>
            <a:ext cx="84178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Garantizar usabilidad, confiabilidad y accesibilidad.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3558651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6"/>
                </a:lnTo>
                <a:lnTo>
                  <a:pt x="0" y="334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65129" y="3510942"/>
            <a:ext cx="79987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Implementar un sistema predictivo con machine learning.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020254" y="-623245"/>
            <a:ext cx="6397241" cy="10159402"/>
            <a:chOff x="0" y="0"/>
            <a:chExt cx="8529655" cy="1354587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34199" t="0" r="25067" b="0"/>
            <a:stretch>
              <a:fillRect/>
            </a:stretch>
          </p:blipFill>
          <p:spPr>
            <a:xfrm flipH="false" flipV="false">
              <a:off x="0" y="0"/>
              <a:ext cx="8529655" cy="13545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30582" y="2066199"/>
            <a:ext cx="7028718" cy="6793295"/>
            <a:chOff x="0" y="0"/>
            <a:chExt cx="9371625" cy="905772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917" t="0" r="6786" b="0"/>
            <a:stretch>
              <a:fillRect/>
            </a:stretch>
          </p:blipFill>
          <p:spPr>
            <a:xfrm flipH="false" flipV="false">
              <a:off x="0" y="0"/>
              <a:ext cx="9371625" cy="905772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400754" y="2338889"/>
            <a:ext cx="8404119" cy="3939431"/>
          </a:xfrm>
          <a:custGeom>
            <a:avLst/>
            <a:gdLst/>
            <a:ahLst/>
            <a:cxnLst/>
            <a:rect r="r" b="b" t="t" l="l"/>
            <a:pathLst>
              <a:path h="3939431" w="8404119">
                <a:moveTo>
                  <a:pt x="0" y="0"/>
                </a:moveTo>
                <a:lnTo>
                  <a:pt x="8404118" y="0"/>
                </a:lnTo>
                <a:lnTo>
                  <a:pt x="8404118" y="3939431"/>
                </a:lnTo>
                <a:lnTo>
                  <a:pt x="0" y="3939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29134"/>
            <a:ext cx="7414449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b="true" sz="3999">
                <a:solidFill>
                  <a:srgbClr val="16599D"/>
                </a:solidFill>
                <a:latin typeface="Helios Bold"/>
                <a:ea typeface="Helios Bold"/>
                <a:cs typeface="Helios Bold"/>
                <a:sym typeface="Helios Bold"/>
              </a:rPr>
              <a:t>METODOLOGÍA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9752" y="3423270"/>
            <a:ext cx="6566122" cy="132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Gestión Ágil (Scrum):</a:t>
            </a:r>
          </a:p>
          <a:p>
            <a:pPr algn="just" marL="410214" indent="-205107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Sprints semanal, backlog priorizado, roles definidos (Scrum Master, Product Owner, Equipo de Desarrollo).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00754" y="5852280"/>
            <a:ext cx="8404119" cy="3939431"/>
          </a:xfrm>
          <a:custGeom>
            <a:avLst/>
            <a:gdLst/>
            <a:ahLst/>
            <a:cxnLst/>
            <a:rect r="r" b="b" t="t" l="l"/>
            <a:pathLst>
              <a:path h="3939431" w="8404119">
                <a:moveTo>
                  <a:pt x="0" y="0"/>
                </a:moveTo>
                <a:lnTo>
                  <a:pt x="8404118" y="0"/>
                </a:lnTo>
                <a:lnTo>
                  <a:pt x="8404118" y="3939431"/>
                </a:lnTo>
                <a:lnTo>
                  <a:pt x="0" y="3939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2863" y="6783145"/>
            <a:ext cx="6271340" cy="165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CRISP-DM (para Machine Learning):</a:t>
            </a:r>
          </a:p>
          <a:p>
            <a:pPr algn="just" marL="410214" indent="-205107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Comprensión del Negocio → Comprensión de Datos → Preparación → Modelado → Evaluación → Despliegue.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3901" y="8519549"/>
            <a:ext cx="805027" cy="368300"/>
          </a:xfrm>
          <a:custGeom>
            <a:avLst/>
            <a:gdLst/>
            <a:ahLst/>
            <a:cxnLst/>
            <a:rect r="r" b="b" t="t" l="l"/>
            <a:pathLst>
              <a:path h="368300" w="805027">
                <a:moveTo>
                  <a:pt x="0" y="0"/>
                </a:moveTo>
                <a:lnTo>
                  <a:pt x="805027" y="0"/>
                </a:lnTo>
                <a:lnTo>
                  <a:pt x="805027" y="368300"/>
                </a:lnTo>
                <a:lnTo>
                  <a:pt x="0" y="36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61492"/>
            <a:ext cx="7414449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>
                <a:solidFill>
                  <a:srgbClr val="16599D"/>
                </a:solidFill>
                <a:latin typeface="Helios"/>
                <a:ea typeface="Helios"/>
                <a:cs typeface="Helios"/>
                <a:sym typeface="Helios"/>
              </a:rPr>
              <a:t>STACK TECNOLÓGICO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4121896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5"/>
                </a:lnTo>
                <a:lnTo>
                  <a:pt x="0" y="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682342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6"/>
                </a:lnTo>
                <a:lnTo>
                  <a:pt x="0" y="334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242789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6"/>
                </a:lnTo>
                <a:lnTo>
                  <a:pt x="0" y="334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803236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5"/>
                </a:lnTo>
                <a:lnTo>
                  <a:pt x="0" y="334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5129" y="4074186"/>
            <a:ext cx="854849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Frameworks: Django/Flask, React.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5129" y="4634633"/>
            <a:ext cx="741849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Machine Learning: Scikit-learn, Pandas, NumPy.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5129" y="5195080"/>
            <a:ext cx="79987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Visualización: Power BI, Matplotlib.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5129" y="5755526"/>
            <a:ext cx="84178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Base de Datos: MySQL / PostgreSQL.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3558651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6"/>
                </a:lnTo>
                <a:lnTo>
                  <a:pt x="0" y="334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65129" y="3510942"/>
            <a:ext cx="79987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Lenguajes: Python, JavaScript.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020254" y="-623245"/>
            <a:ext cx="6397241" cy="10159402"/>
            <a:chOff x="0" y="0"/>
            <a:chExt cx="8529655" cy="1354587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34199" t="0" r="25067" b="0"/>
            <a:stretch>
              <a:fillRect/>
            </a:stretch>
          </p:blipFill>
          <p:spPr>
            <a:xfrm flipH="false" flipV="false">
              <a:off x="0" y="0"/>
              <a:ext cx="8529655" cy="13545870"/>
            </a:xfrm>
            <a:prstGeom prst="rect">
              <a:avLst/>
            </a:prstGeom>
          </p:spPr>
        </p:pic>
      </p:grpSp>
      <p:sp>
        <p:nvSpPr>
          <p:cNvPr name="Freeform 16" id="16"/>
          <p:cNvSpPr/>
          <p:nvPr/>
        </p:nvSpPr>
        <p:spPr>
          <a:xfrm flipH="false" flipV="false" rot="0">
            <a:off x="1028700" y="6366480"/>
            <a:ext cx="371706" cy="334536"/>
          </a:xfrm>
          <a:custGeom>
            <a:avLst/>
            <a:gdLst/>
            <a:ahLst/>
            <a:cxnLst/>
            <a:rect r="r" b="b" t="t" l="l"/>
            <a:pathLst>
              <a:path h="334536" w="371706">
                <a:moveTo>
                  <a:pt x="0" y="0"/>
                </a:moveTo>
                <a:lnTo>
                  <a:pt x="371706" y="0"/>
                </a:lnTo>
                <a:lnTo>
                  <a:pt x="371706" y="334536"/>
                </a:lnTo>
                <a:lnTo>
                  <a:pt x="0" y="334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65129" y="6318771"/>
            <a:ext cx="84178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Otros: GitHub para control de versiones.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9824487" y="2845723"/>
            <a:ext cx="11641929" cy="11641929"/>
          </a:xfrm>
          <a:custGeom>
            <a:avLst/>
            <a:gdLst/>
            <a:ahLst/>
            <a:cxnLst/>
            <a:rect r="r" b="b" t="t" l="l"/>
            <a:pathLst>
              <a:path h="11641929" w="11641929">
                <a:moveTo>
                  <a:pt x="0" y="0"/>
                </a:moveTo>
                <a:lnTo>
                  <a:pt x="11641929" y="0"/>
                </a:lnTo>
                <a:lnTo>
                  <a:pt x="11641929" y="11641929"/>
                </a:lnTo>
                <a:lnTo>
                  <a:pt x="0" y="1164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700000">
            <a:off x="10155905" y="3177140"/>
            <a:ext cx="10863149" cy="10863149"/>
            <a:chOff x="0" y="0"/>
            <a:chExt cx="2041549" cy="2041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1549" cy="2041549"/>
            </a:xfrm>
            <a:custGeom>
              <a:avLst/>
              <a:gdLst/>
              <a:ahLst/>
              <a:cxnLst/>
              <a:rect r="r" b="b" t="t" l="l"/>
              <a:pathLst>
                <a:path h="2041549" w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700000">
            <a:off x="-4317047" y="-3837181"/>
            <a:ext cx="11641929" cy="11641929"/>
          </a:xfrm>
          <a:custGeom>
            <a:avLst/>
            <a:gdLst/>
            <a:ahLst/>
            <a:cxnLst/>
            <a:rect r="r" b="b" t="t" l="l"/>
            <a:pathLst>
              <a:path h="11641929" w="11641929">
                <a:moveTo>
                  <a:pt x="0" y="0"/>
                </a:moveTo>
                <a:lnTo>
                  <a:pt x="11641929" y="0"/>
                </a:lnTo>
                <a:lnTo>
                  <a:pt x="11641929" y="11641929"/>
                </a:lnTo>
                <a:lnTo>
                  <a:pt x="0" y="1164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2700000">
            <a:off x="-3985629" y="-3505764"/>
            <a:ext cx="10863149" cy="10863149"/>
            <a:chOff x="0" y="0"/>
            <a:chExt cx="2041549" cy="20415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1549" cy="2041549"/>
            </a:xfrm>
            <a:custGeom>
              <a:avLst/>
              <a:gdLst/>
              <a:ahLst/>
              <a:cxnLst/>
              <a:rect r="r" b="b" t="t" l="l"/>
              <a:pathLst>
                <a:path h="2041549" w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102612"/>
            <a:ext cx="5713752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b="true" sz="3999">
                <a:solidFill>
                  <a:srgbClr val="16599D"/>
                </a:solidFill>
                <a:latin typeface="Helios Bold"/>
                <a:ea typeface="Helios Bold"/>
                <a:cs typeface="Helios Bold"/>
                <a:sym typeface="Helios Bold"/>
              </a:rPr>
              <a:t>PLAN DE TRABAJO PROPUESTO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760421" y="1028700"/>
            <a:ext cx="7498879" cy="3985476"/>
            <a:chOff x="0" y="0"/>
            <a:chExt cx="9998506" cy="531396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0" t="2757" r="0" b="2757"/>
            <a:stretch>
              <a:fillRect/>
            </a:stretch>
          </p:blipFill>
          <p:spPr>
            <a:xfrm flipH="false" flipV="false">
              <a:off x="0" y="0"/>
              <a:ext cx="9998506" cy="5313968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9760421" y="5272824"/>
            <a:ext cx="7498879" cy="3985476"/>
            <a:chOff x="0" y="0"/>
            <a:chExt cx="9998506" cy="5313968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2961" t="0" r="2961" b="0"/>
            <a:stretch>
              <a:fillRect/>
            </a:stretch>
          </p:blipFill>
          <p:spPr>
            <a:xfrm flipH="false" flipV="false">
              <a:off x="0" y="0"/>
              <a:ext cx="9998506" cy="5313968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951000" y="4087883"/>
            <a:ext cx="854849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Semana 3-4: </a:t>
            </a:r>
            <a:r>
              <a:rPr lang="en-US" b="true" sz="2200" i="true">
                <a:solidFill>
                  <a:srgbClr val="000000"/>
                </a:solidFill>
                <a:latin typeface="Helios Bold Italics"/>
                <a:ea typeface="Helios Bold Italics"/>
                <a:cs typeface="Helios Bold Italics"/>
                <a:sym typeface="Helios Bold Italics"/>
              </a:rPr>
              <a:t>Diseño de arquitectura y prototipo inicial.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1000" y="4648329"/>
            <a:ext cx="741849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Semana 5-6: </a:t>
            </a:r>
            <a:r>
              <a:rPr lang="en-US" b="true" sz="2200" i="true">
                <a:solidFill>
                  <a:srgbClr val="000000"/>
                </a:solidFill>
                <a:latin typeface="Helios Bold Italics"/>
                <a:ea typeface="Helios Bold Italics"/>
                <a:cs typeface="Helios Bold Italics"/>
                <a:sym typeface="Helios Bold Italics"/>
              </a:rPr>
              <a:t>Implementación de dashboard.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1000" y="5208776"/>
            <a:ext cx="79987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Semana 7-8: </a:t>
            </a:r>
            <a:r>
              <a:rPr lang="en-US" b="true" sz="2200" i="true">
                <a:solidFill>
                  <a:srgbClr val="000000"/>
                </a:solidFill>
                <a:latin typeface="Helios Bold Italics"/>
                <a:ea typeface="Helios Bold Italics"/>
                <a:cs typeface="Helios Bold Italics"/>
                <a:sym typeface="Helios Bold Italics"/>
              </a:rPr>
              <a:t>Desarrollo del chatbot.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1000" y="5769223"/>
            <a:ext cx="84178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Semana 9-10: </a:t>
            </a:r>
            <a:r>
              <a:rPr lang="en-US" b="true" sz="2200" i="true">
                <a:solidFill>
                  <a:srgbClr val="000000"/>
                </a:solidFill>
                <a:latin typeface="Helios Bold Italics"/>
                <a:ea typeface="Helios Bold Italics"/>
                <a:cs typeface="Helios Bold Italics"/>
                <a:sym typeface="Helios Bold Italics"/>
              </a:rPr>
              <a:t>Integración del sistema predictivo.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1000" y="3524638"/>
            <a:ext cx="79987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Semana 1-2: </a:t>
            </a:r>
            <a:r>
              <a:rPr lang="en-US" b="true" sz="2200" i="true">
                <a:solidFill>
                  <a:srgbClr val="000000"/>
                </a:solidFill>
                <a:latin typeface="Helios Bold Italics"/>
                <a:ea typeface="Helios Bold Italics"/>
                <a:cs typeface="Helios Bold Italics"/>
                <a:sym typeface="Helios Bold Italics"/>
              </a:rPr>
              <a:t>Definición de requerimientos y objetivos.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1000" y="6332467"/>
            <a:ext cx="84178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Semana 11-12: </a:t>
            </a:r>
            <a:r>
              <a:rPr lang="en-US" b="true" sz="2200" i="true">
                <a:solidFill>
                  <a:srgbClr val="000000"/>
                </a:solidFill>
                <a:latin typeface="Helios Bold Italics"/>
                <a:ea typeface="Helios Bold Italics"/>
                <a:cs typeface="Helios Bold Italics"/>
                <a:sym typeface="Helios Bold Italics"/>
              </a:rPr>
              <a:t>Pruebas y validación.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1000" y="6895712"/>
            <a:ext cx="841780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Semana 13-14: </a:t>
            </a:r>
            <a:r>
              <a:rPr lang="en-US" b="true" sz="2200" i="true">
                <a:solidFill>
                  <a:srgbClr val="000000"/>
                </a:solidFill>
                <a:latin typeface="Helios Bold Italics"/>
                <a:ea typeface="Helios Bold Italics"/>
                <a:cs typeface="Helios Bold Italics"/>
                <a:sym typeface="Helios Bold Italics"/>
              </a:rPr>
              <a:t>Documentación y entrega final.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6708426" y="1007040"/>
            <a:ext cx="11641929" cy="11641929"/>
          </a:xfrm>
          <a:custGeom>
            <a:avLst/>
            <a:gdLst/>
            <a:ahLst/>
            <a:cxnLst/>
            <a:rect r="r" b="b" t="t" l="l"/>
            <a:pathLst>
              <a:path h="11641929" w="11641929">
                <a:moveTo>
                  <a:pt x="0" y="0"/>
                </a:moveTo>
                <a:lnTo>
                  <a:pt x="11641929" y="0"/>
                </a:lnTo>
                <a:lnTo>
                  <a:pt x="11641929" y="11641929"/>
                </a:lnTo>
                <a:lnTo>
                  <a:pt x="0" y="1164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700000">
            <a:off x="-6377009" y="1338457"/>
            <a:ext cx="10863149" cy="10863149"/>
            <a:chOff x="0" y="0"/>
            <a:chExt cx="2041549" cy="2041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1549" cy="2041549"/>
            </a:xfrm>
            <a:custGeom>
              <a:avLst/>
              <a:gdLst/>
              <a:ahLst/>
              <a:cxnLst/>
              <a:rect r="r" b="b" t="t" l="l"/>
              <a:pathLst>
                <a:path h="2041549" w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700000">
            <a:off x="3826817" y="519180"/>
            <a:ext cx="5636927" cy="605970"/>
          </a:xfrm>
          <a:custGeom>
            <a:avLst/>
            <a:gdLst/>
            <a:ahLst/>
            <a:cxnLst/>
            <a:rect r="r" b="b" t="t" l="l"/>
            <a:pathLst>
              <a:path h="605970" w="5636927">
                <a:moveTo>
                  <a:pt x="0" y="0"/>
                </a:moveTo>
                <a:lnTo>
                  <a:pt x="5636927" y="0"/>
                </a:lnTo>
                <a:lnTo>
                  <a:pt x="5636927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8100000">
            <a:off x="5876289" y="161638"/>
            <a:ext cx="4275519" cy="1410169"/>
            <a:chOff x="0" y="0"/>
            <a:chExt cx="1273995" cy="4201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3995" cy="420194"/>
            </a:xfrm>
            <a:custGeom>
              <a:avLst/>
              <a:gdLst/>
              <a:ahLst/>
              <a:cxnLst/>
              <a:rect r="r" b="b" t="t" l="l"/>
              <a:pathLst>
                <a:path h="420194" w="1273995">
                  <a:moveTo>
                    <a:pt x="0" y="0"/>
                  </a:moveTo>
                  <a:lnTo>
                    <a:pt x="1273995" y="0"/>
                  </a:lnTo>
                  <a:lnTo>
                    <a:pt x="1273995" y="420194"/>
                  </a:lnTo>
                  <a:lnTo>
                    <a:pt x="0" y="420194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3995" cy="458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700000">
            <a:off x="4743053" y="-287989"/>
            <a:ext cx="5636927" cy="605970"/>
          </a:xfrm>
          <a:custGeom>
            <a:avLst/>
            <a:gdLst/>
            <a:ahLst/>
            <a:cxnLst/>
            <a:rect r="r" b="b" t="t" l="l"/>
            <a:pathLst>
              <a:path h="605970" w="5636927">
                <a:moveTo>
                  <a:pt x="0" y="0"/>
                </a:moveTo>
                <a:lnTo>
                  <a:pt x="5636926" y="0"/>
                </a:lnTo>
                <a:lnTo>
                  <a:pt x="5636926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8100000">
            <a:off x="6778257" y="-611085"/>
            <a:ext cx="4275519" cy="1369813"/>
            <a:chOff x="0" y="0"/>
            <a:chExt cx="1273995" cy="4081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3995" cy="408169"/>
            </a:xfrm>
            <a:custGeom>
              <a:avLst/>
              <a:gdLst/>
              <a:ahLst/>
              <a:cxnLst/>
              <a:rect r="r" b="b" t="t" l="l"/>
              <a:pathLst>
                <a:path h="408169" w="1273995">
                  <a:moveTo>
                    <a:pt x="0" y="0"/>
                  </a:moveTo>
                  <a:lnTo>
                    <a:pt x="1273995" y="0"/>
                  </a:lnTo>
                  <a:lnTo>
                    <a:pt x="1273995" y="408169"/>
                  </a:lnTo>
                  <a:lnTo>
                    <a:pt x="0" y="408169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73995" cy="446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2700000">
            <a:off x="9562903" y="-1975037"/>
            <a:ext cx="11641929" cy="11641929"/>
          </a:xfrm>
          <a:custGeom>
            <a:avLst/>
            <a:gdLst/>
            <a:ahLst/>
            <a:cxnLst/>
            <a:rect r="r" b="b" t="t" l="l"/>
            <a:pathLst>
              <a:path h="11641929" w="11641929">
                <a:moveTo>
                  <a:pt x="0" y="0"/>
                </a:moveTo>
                <a:lnTo>
                  <a:pt x="11641929" y="0"/>
                </a:lnTo>
                <a:lnTo>
                  <a:pt x="11641929" y="11641930"/>
                </a:lnTo>
                <a:lnTo>
                  <a:pt x="0" y="1164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2700000">
            <a:off x="9894321" y="-1643619"/>
            <a:ext cx="10863149" cy="10863149"/>
            <a:chOff x="0" y="0"/>
            <a:chExt cx="2041549" cy="20415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549" cy="2041549"/>
            </a:xfrm>
            <a:custGeom>
              <a:avLst/>
              <a:gdLst/>
              <a:ahLst/>
              <a:cxnLst/>
              <a:rect r="r" b="b" t="t" l="l"/>
              <a:pathLst>
                <a:path h="2041549" w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24254" y="-2913686"/>
            <a:ext cx="13403282" cy="134032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4834" y="14834"/>
              <a:ext cx="783132" cy="783132"/>
            </a:xfrm>
            <a:custGeom>
              <a:avLst/>
              <a:gdLst/>
              <a:ahLst/>
              <a:cxnLst/>
              <a:rect r="r" b="b" t="t" l="l"/>
              <a:pathLst>
                <a:path h="783132" w="783132">
                  <a:moveTo>
                    <a:pt x="416889" y="10489"/>
                  </a:moveTo>
                  <a:lnTo>
                    <a:pt x="772643" y="366243"/>
                  </a:lnTo>
                  <a:cubicBezTo>
                    <a:pt x="779359" y="372959"/>
                    <a:pt x="783132" y="382068"/>
                    <a:pt x="783132" y="391566"/>
                  </a:cubicBezTo>
                  <a:cubicBezTo>
                    <a:pt x="783132" y="401064"/>
                    <a:pt x="779359" y="410173"/>
                    <a:pt x="772643" y="416889"/>
                  </a:cubicBezTo>
                  <a:lnTo>
                    <a:pt x="416889" y="772643"/>
                  </a:lnTo>
                  <a:cubicBezTo>
                    <a:pt x="410173" y="779359"/>
                    <a:pt x="401064" y="783132"/>
                    <a:pt x="391566" y="783132"/>
                  </a:cubicBezTo>
                  <a:cubicBezTo>
                    <a:pt x="382068" y="783132"/>
                    <a:pt x="372959" y="779359"/>
                    <a:pt x="366243" y="772643"/>
                  </a:cubicBezTo>
                  <a:lnTo>
                    <a:pt x="10489" y="416889"/>
                  </a:lnTo>
                  <a:cubicBezTo>
                    <a:pt x="3773" y="410173"/>
                    <a:pt x="0" y="401064"/>
                    <a:pt x="0" y="391566"/>
                  </a:cubicBezTo>
                  <a:cubicBezTo>
                    <a:pt x="0" y="382068"/>
                    <a:pt x="3773" y="372959"/>
                    <a:pt x="10489" y="366243"/>
                  </a:cubicBezTo>
                  <a:lnTo>
                    <a:pt x="366243" y="10489"/>
                  </a:lnTo>
                  <a:cubicBezTo>
                    <a:pt x="372959" y="3773"/>
                    <a:pt x="382068" y="0"/>
                    <a:pt x="391566" y="0"/>
                  </a:cubicBezTo>
                  <a:cubicBezTo>
                    <a:pt x="401064" y="0"/>
                    <a:pt x="410173" y="3773"/>
                    <a:pt x="416889" y="10489"/>
                  </a:cubicBezTo>
                  <a:close/>
                </a:path>
              </a:pathLst>
            </a:custGeom>
            <a:blipFill>
              <a:blip r:embed="rId4"/>
              <a:stretch>
                <a:fillRect l="-22082" t="-3974" r="-36719" b="-1894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8100000">
            <a:off x="7965362" y="10637768"/>
            <a:ext cx="5636927" cy="605970"/>
          </a:xfrm>
          <a:custGeom>
            <a:avLst/>
            <a:gdLst/>
            <a:ahLst/>
            <a:cxnLst/>
            <a:rect r="r" b="b" t="t" l="l"/>
            <a:pathLst>
              <a:path h="605970" w="5636927">
                <a:moveTo>
                  <a:pt x="0" y="0"/>
                </a:moveTo>
                <a:lnTo>
                  <a:pt x="5636927" y="0"/>
                </a:lnTo>
                <a:lnTo>
                  <a:pt x="5636927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-2700000">
            <a:off x="10719628" y="6615897"/>
            <a:ext cx="10211745" cy="2440924"/>
            <a:chOff x="0" y="0"/>
            <a:chExt cx="3042837" cy="7273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42837" cy="727333"/>
            </a:xfrm>
            <a:custGeom>
              <a:avLst/>
              <a:gdLst/>
              <a:ahLst/>
              <a:cxnLst/>
              <a:rect r="r" b="b" t="t" l="l"/>
              <a:pathLst>
                <a:path h="727333" w="3042837">
                  <a:moveTo>
                    <a:pt x="0" y="0"/>
                  </a:moveTo>
                  <a:lnTo>
                    <a:pt x="3042837" y="0"/>
                  </a:lnTo>
                  <a:lnTo>
                    <a:pt x="3042837" y="727333"/>
                  </a:lnTo>
                  <a:lnTo>
                    <a:pt x="0" y="727333"/>
                  </a:lnTo>
                  <a:close/>
                </a:path>
              </a:pathLst>
            </a:custGeom>
            <a:solidFill>
              <a:srgbClr val="16599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042837" cy="765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8100000">
            <a:off x="13721104" y="8138017"/>
            <a:ext cx="5636927" cy="605970"/>
          </a:xfrm>
          <a:custGeom>
            <a:avLst/>
            <a:gdLst/>
            <a:ahLst/>
            <a:cxnLst/>
            <a:rect r="r" b="b" t="t" l="l"/>
            <a:pathLst>
              <a:path h="605970" w="5636927">
                <a:moveTo>
                  <a:pt x="0" y="0"/>
                </a:moveTo>
                <a:lnTo>
                  <a:pt x="5636926" y="0"/>
                </a:lnTo>
                <a:lnTo>
                  <a:pt x="5636926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-2700000">
            <a:off x="14773604" y="8138004"/>
            <a:ext cx="5641848" cy="2550578"/>
            <a:chOff x="0" y="0"/>
            <a:chExt cx="1681125" cy="76000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81125" cy="760006"/>
            </a:xfrm>
            <a:custGeom>
              <a:avLst/>
              <a:gdLst/>
              <a:ahLst/>
              <a:cxnLst/>
              <a:rect r="r" b="b" t="t" l="l"/>
              <a:pathLst>
                <a:path h="760006" w="1681125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681125" cy="798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2591090"/>
            <a:ext cx="6713823" cy="441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5"/>
              </a:lnSpc>
            </a:pPr>
            <a:r>
              <a:rPr lang="en-US" b="true" sz="7814">
                <a:solidFill>
                  <a:srgbClr val="16599D"/>
                </a:solidFill>
                <a:latin typeface="Helios Bold"/>
                <a:ea typeface="Helios Bold"/>
                <a:cs typeface="Helios Bold"/>
                <a:sym typeface="Helios Bold"/>
              </a:rPr>
              <a:t>MUCHAS GRACIAS POR SU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DAGyhE5iiik</dc:identifier>
  <dcterms:modified xsi:type="dcterms:W3CDTF">2011-08-01T06:04:30Z</dcterms:modified>
  <cp:revision>1</cp:revision>
  <dc:title>Presentación Proyecto</dc:title>
</cp:coreProperties>
</file>